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6" r:id="rId3"/>
    <p:sldId id="377" r:id="rId4"/>
    <p:sldId id="402" r:id="rId5"/>
    <p:sldId id="405" r:id="rId6"/>
    <p:sldId id="406" r:id="rId7"/>
    <p:sldId id="425" r:id="rId8"/>
    <p:sldId id="417" r:id="rId9"/>
    <p:sldId id="415" r:id="rId10"/>
    <p:sldId id="416" r:id="rId11"/>
    <p:sldId id="418" r:id="rId12"/>
    <p:sldId id="419" r:id="rId13"/>
    <p:sldId id="420" r:id="rId14"/>
    <p:sldId id="421" r:id="rId15"/>
    <p:sldId id="424" r:id="rId16"/>
    <p:sldId id="422" r:id="rId17"/>
    <p:sldId id="423" r:id="rId18"/>
    <p:sldId id="343" r:id="rId19"/>
    <p:sldId id="342" r:id="rId20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lejs" initials="d" lastIdx="1" clrIdx="0">
    <p:extLst>
      <p:ext uri="{19B8F6BF-5375-455C-9EA6-DF929625EA0E}">
        <p15:presenceInfo xmlns:p15="http://schemas.microsoft.com/office/powerpoint/2012/main" userId="dolej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6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9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A0E74DB7-616B-4043-9CC1-56F1332C72EC}" type="datetimeFigureOut">
              <a:rPr lang="de-AT" smtClean="0"/>
              <a:t>26.06.2024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25352030-A6A1-4AC7-B100-FCABDC5BFFA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913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9" y="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7507DD44-37C8-4A17-833C-218941F28364}" type="datetimeFigureOut">
              <a:rPr lang="de-AT" smtClean="0"/>
              <a:t>26.06.2024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32" tIns="45717" rIns="91432" bIns="45717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9" y="9721851"/>
            <a:ext cx="3076575" cy="51276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96FE8C22-B362-4725-9930-4DAF66F0939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672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4B40-6B9B-4424-AC66-A38624847EDA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00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AE37-BA2C-4DBB-AADF-1E1CD605FECF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565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159E-8606-4B3B-9332-FD0688512F65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924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6FBF-7121-4FDC-97EF-BE0B7D0CE157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339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5ADA-4A5B-4A1E-A7B7-17B740C900FD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93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CEF7-9CEB-4501-B551-1025E00C142E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513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0849-6812-4D8C-9731-6A731BB5AE2F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909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F479-C1DA-4D1B-86FC-30364C9E589E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284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4CD9-AA55-4FC2-A111-FE22696D4F5D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927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BF8-B13D-409F-8050-26169A8D7512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3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840-9184-4FBD-A9FE-99F46E41156C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20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A846-E46E-4FE5-9A84-08F59769DD72}" type="datetime1">
              <a:rPr lang="de-AT" smtClean="0"/>
              <a:t>26.06.2024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011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3B82-E427-4E3C-957B-64B038B77270}" type="datetime1">
              <a:rPr lang="de-AT" smtClean="0"/>
              <a:t>26.06.2024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129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2BB-D807-4D0A-9F5D-451C32034EB3}" type="datetime1">
              <a:rPr lang="de-AT" smtClean="0"/>
              <a:t>26.06.2024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538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E893-C015-4F2A-B533-49477FF46D7E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868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1B1E-6EF8-4F8A-9B88-78E7C161A3FB}" type="datetime1">
              <a:rPr lang="de-AT" smtClean="0"/>
              <a:t>26.06.2024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18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2FF8-C28D-47D9-B344-D591EAA0B488}" type="datetime1">
              <a:rPr lang="de-AT" smtClean="0"/>
              <a:t>26.06.2024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F7C98F-E89E-4132-BD20-C2877D8C68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122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79419" y="623454"/>
            <a:ext cx="1011658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800" dirty="0" smtClean="0"/>
              <a:t>GRUNDBUCH </a:t>
            </a:r>
          </a:p>
          <a:p>
            <a:endParaRPr lang="de-AT" sz="2800" dirty="0" smtClean="0"/>
          </a:p>
          <a:p>
            <a:pPr algn="ctr"/>
            <a:r>
              <a:rPr lang="de-AT" sz="2800" dirty="0" smtClean="0"/>
              <a:t>Urkundenhinterlegung</a:t>
            </a:r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			</a:t>
            </a:r>
            <a:r>
              <a:rPr lang="de-AT" dirty="0" smtClean="0"/>
              <a:t>		Manfred Buric</a:t>
            </a:r>
          </a:p>
          <a:p>
            <a:r>
              <a:rPr lang="de-AT" dirty="0"/>
              <a:t>	</a:t>
            </a:r>
            <a:r>
              <a:rPr lang="de-AT" dirty="0" smtClean="0"/>
              <a:t>				</a:t>
            </a:r>
            <a:r>
              <a:rPr lang="de-AT" dirty="0" smtClean="0"/>
              <a:t>Bundesministerium </a:t>
            </a:r>
            <a:r>
              <a:rPr lang="de-AT" dirty="0" smtClean="0"/>
              <a:t>Justiz</a:t>
            </a:r>
            <a:br>
              <a:rPr lang="de-AT" dirty="0" smtClean="0"/>
            </a:br>
            <a:r>
              <a:rPr lang="de-AT" dirty="0" smtClean="0"/>
              <a:t>					</a:t>
            </a:r>
            <a:r>
              <a:rPr lang="de-AT" dirty="0" smtClean="0"/>
              <a:t>Consultant</a:t>
            </a:r>
            <a:endParaRPr lang="de-AT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13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73744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Gem. E des OGH sind Anträge im UH-Verfahren im ERV einzubringen.</a:t>
            </a:r>
          </a:p>
          <a:p>
            <a:pPr marL="0" indent="0">
              <a:buNone/>
            </a:pPr>
            <a:r>
              <a:rPr lang="de-AT" b="1" dirty="0" smtClean="0"/>
              <a:t>„Urschriften“ sind über das Archiv beizubringen.</a:t>
            </a:r>
          </a:p>
          <a:p>
            <a:pPr marL="0" indent="0">
              <a:buNone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Empfehlung: Absprache mit dem zuständigen GB-Gericht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Lex </a:t>
            </a:r>
            <a:r>
              <a:rPr lang="de-AT" b="1" dirty="0" err="1" smtClean="0"/>
              <a:t>rei</a:t>
            </a:r>
            <a:r>
              <a:rPr lang="de-AT" b="1" dirty="0" smtClean="0"/>
              <a:t> </a:t>
            </a:r>
            <a:r>
              <a:rPr lang="de-AT" b="1" dirty="0" err="1" smtClean="0"/>
              <a:t>sitae</a:t>
            </a:r>
            <a:r>
              <a:rPr lang="de-AT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Viele Verweise auf das Grundbuchsrecht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94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73744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>
                <a:solidFill>
                  <a:srgbClr val="FF0000"/>
                </a:solidFill>
              </a:rPr>
              <a:t>Achtung: keine Prüfung des </a:t>
            </a:r>
            <a:r>
              <a:rPr lang="de-AT" b="1" dirty="0" err="1" smtClean="0">
                <a:solidFill>
                  <a:srgbClr val="FF0000"/>
                </a:solidFill>
              </a:rPr>
              <a:t>bücherlichen</a:t>
            </a:r>
            <a:r>
              <a:rPr lang="de-AT" b="1" dirty="0" smtClean="0">
                <a:solidFill>
                  <a:srgbClr val="FF0000"/>
                </a:solidFill>
              </a:rPr>
              <a:t> Vormannes!!!</a:t>
            </a:r>
            <a:br>
              <a:rPr lang="de-AT" b="1" dirty="0" smtClean="0">
                <a:solidFill>
                  <a:srgbClr val="FF0000"/>
                </a:solidFill>
              </a:rPr>
            </a:br>
            <a:endParaRPr lang="de-AT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AT" b="1" dirty="0" smtClean="0">
                <a:solidFill>
                  <a:srgbClr val="FF0000"/>
                </a:solidFill>
              </a:rPr>
              <a:t>§ 9 (2) UHG: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/>
              <a:t>(2) Für die Hinterlegung bedarf es </a:t>
            </a:r>
            <a:r>
              <a:rPr lang="de-AT" b="1" dirty="0">
                <a:solidFill>
                  <a:srgbClr val="FF0000"/>
                </a:solidFill>
              </a:rPr>
              <a:t>nicht </a:t>
            </a:r>
            <a:r>
              <a:rPr lang="de-AT" b="1" dirty="0"/>
              <a:t>des Nachweises, </a:t>
            </a:r>
            <a:r>
              <a:rPr lang="de-AT" b="1" dirty="0" err="1"/>
              <a:t>daß</a:t>
            </a:r>
            <a:r>
              <a:rPr lang="de-AT" b="1" dirty="0"/>
              <a:t> der, gegen den sich der durch die Hinterlegung beabsichtigte Rechtserwerb richtet (der Vormann, § 21 GBG 1955), Eigentümer der Liegenschaft oder sonst zur Bestellung des Rechtes </a:t>
            </a:r>
            <a:r>
              <a:rPr lang="de-AT" b="1" dirty="0" smtClean="0"/>
              <a:t>befugt </a:t>
            </a:r>
            <a:r>
              <a:rPr lang="de-AT" b="1" dirty="0"/>
              <a:t>ist</a:t>
            </a:r>
            <a:r>
              <a:rPr lang="de-AT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Daher: „angeblich gehörig“ – auch nach Hinterlegung!</a:t>
            </a: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73744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>
                <a:solidFill>
                  <a:srgbClr val="FF0000"/>
                </a:solidFill>
              </a:rPr>
              <a:t>§ </a:t>
            </a:r>
            <a:r>
              <a:rPr lang="de-AT" b="1" dirty="0" smtClean="0">
                <a:solidFill>
                  <a:srgbClr val="FF0000"/>
                </a:solidFill>
              </a:rPr>
              <a:t>20 UHG: </a:t>
            </a:r>
          </a:p>
          <a:p>
            <a:pPr marL="0" indent="0">
              <a:buNone/>
            </a:pPr>
            <a:r>
              <a:rPr lang="de-AT" b="1" dirty="0" smtClean="0"/>
              <a:t>Auf </a:t>
            </a:r>
            <a:r>
              <a:rPr lang="de-AT" b="1" dirty="0"/>
              <a:t>die Unkenntnis von Tatsachen und Rechten, die aus den Karteien sowie aus den dort verzeichneten Urkunden ersichtlich sind, sowie auf die Vollständigkeit und Richtigkeit der Karteien kann sich niemand berufen.</a:t>
            </a:r>
          </a:p>
          <a:p>
            <a:pPr marL="0" indent="0">
              <a:buNone/>
            </a:pPr>
            <a:endParaRPr lang="de-A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Priorität: Urkundensammlung (im Gegensatz zum Grundbuch)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22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73744"/>
            <a:ext cx="9407957" cy="4865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AT" b="1" dirty="0" err="1" smtClean="0"/>
              <a:t>Latest</a:t>
            </a:r>
            <a:r>
              <a:rPr lang="de-AT" b="1" dirty="0" smtClean="0"/>
              <a:t> News: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Digitalisierung der Liegenschafts- und Bauwerkskartei sowie der Namenskartei mit 2021.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AT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Reine Vorwärtsumstellung + Übertragung der bestehenden Karteikarten bei Bedarf</a:t>
            </a: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22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672" y="1573213"/>
            <a:ext cx="6492980" cy="4865687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32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15</a:t>
            </a:fld>
            <a:endParaRPr lang="de-AT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164" y="1237673"/>
            <a:ext cx="6206835" cy="543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16</a:t>
            </a:fld>
            <a:endParaRPr lang="de-AT"/>
          </a:p>
        </p:txBody>
      </p:sp>
      <p:pic>
        <p:nvPicPr>
          <p:cNvPr id="11" name="Inhaltsplatzhalt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0699" y="1793352"/>
            <a:ext cx="5761986" cy="539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17</a:t>
            </a:fld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ERV-Antrag:</a:t>
            </a:r>
          </a:p>
          <a:p>
            <a:r>
              <a:rPr lang="de-AT" dirty="0" smtClean="0"/>
              <a:t>Analog Grundbuchsantrag mit „sonstiges Begehren – Freitext“</a:t>
            </a:r>
          </a:p>
          <a:p>
            <a:endParaRPr lang="de-AT" dirty="0"/>
          </a:p>
          <a:p>
            <a:r>
              <a:rPr lang="de-AT" dirty="0" smtClean="0"/>
              <a:t>Anmerkung:</a:t>
            </a:r>
            <a:br>
              <a:rPr lang="de-AT" dirty="0" smtClean="0"/>
            </a:br>
            <a:r>
              <a:rPr lang="de-AT" dirty="0" smtClean="0"/>
              <a:t>Aufgrund der Strukturierung des UH-Verfahrens werden auch die Anträge/Begehren neu erarbeitet!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72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Fragen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18</a:t>
            </a:fld>
            <a:endParaRPr lang="de-AT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5079" y="1905000"/>
            <a:ext cx="7196758" cy="3778250"/>
          </a:xfrm>
        </p:spPr>
      </p:pic>
    </p:spTree>
    <p:extLst>
      <p:ext uri="{BB962C8B-B14F-4D97-AF65-F5344CB8AC3E}">
        <p14:creationId xmlns:p14="http://schemas.microsoft.com/office/powerpoint/2010/main" val="27756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19</a:t>
            </a:fld>
            <a:endParaRPr lang="de-AT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3404" y="787782"/>
            <a:ext cx="5859063" cy="4857681"/>
          </a:xfrm>
          <a:noFill/>
        </p:spPr>
      </p:pic>
    </p:spTree>
    <p:extLst>
      <p:ext uri="{BB962C8B-B14F-4D97-AF65-F5344CB8AC3E}">
        <p14:creationId xmlns:p14="http://schemas.microsoft.com/office/powerpoint/2010/main" val="15435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Urkundenhinterlegung (</a:t>
            </a:r>
            <a:r>
              <a:rPr lang="de-AT" dirty="0" err="1" smtClean="0"/>
              <a:t>Superädifikate</a:t>
            </a:r>
            <a:r>
              <a:rPr lang="de-AT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29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88242" y="2014565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6000" dirty="0" smtClean="0"/>
              <a:t>URKUNDEN-HINTERLEGUNG</a:t>
            </a:r>
            <a:endParaRPr lang="de-AT" sz="6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7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68333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Objekte des Urkundenhinterlegungsverfahrens:</a:t>
            </a: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Nicht </a:t>
            </a:r>
            <a:r>
              <a:rPr lang="de-AT" dirty="0" err="1" smtClean="0"/>
              <a:t>verbücherte</a:t>
            </a:r>
            <a:r>
              <a:rPr lang="de-AT" dirty="0" smtClean="0"/>
              <a:t> Liegenschaften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AT" dirty="0" smtClean="0"/>
              <a:t>(früher z.B. das nicht </a:t>
            </a:r>
            <a:r>
              <a:rPr lang="de-AT" dirty="0" err="1" smtClean="0"/>
              <a:t>verbücherte</a:t>
            </a:r>
            <a:r>
              <a:rPr lang="de-AT" dirty="0" smtClean="0"/>
              <a:t> </a:t>
            </a:r>
            <a:r>
              <a:rPr lang="de-AT" dirty="0" err="1" smtClean="0"/>
              <a:t>öffentlichte</a:t>
            </a:r>
            <a:r>
              <a:rPr lang="de-AT" dirty="0" smtClean="0"/>
              <a:t> Gut)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err="1" smtClean="0"/>
              <a:t>Superädifikate</a:t>
            </a:r>
            <a:endParaRPr lang="de-AT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1800" b="1" dirty="0" smtClean="0"/>
              <a:t>„Überbauten“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1800" b="1" dirty="0" smtClean="0"/>
              <a:t>Bauwerke auf fremdem Grund, die mit Zustimmung des Liegenschaftseigentümers in der Absicht errichtet wurden, dass sie nicht dauernd bestehen bleiben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1800" b="1" dirty="0"/>
              <a:t>Historisch gewachsen: von den Praterbuden bis zum </a:t>
            </a:r>
            <a:r>
              <a:rPr lang="de-AT" sz="1800" b="1" dirty="0" smtClean="0"/>
              <a:t>Donauturm</a:t>
            </a:r>
            <a:br>
              <a:rPr lang="de-AT" sz="1800" b="1" dirty="0" smtClean="0"/>
            </a:br>
            <a:r>
              <a:rPr lang="de-AT" sz="1800" b="1" dirty="0" smtClean="0"/>
              <a:t>typisch: Schrebergärten!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AT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Früher auch: Wiederanlegung </a:t>
            </a:r>
            <a:r>
              <a:rPr lang="de-AT" dirty="0"/>
              <a:t>des </a:t>
            </a:r>
            <a:r>
              <a:rPr lang="de-AT" dirty="0" smtClean="0"/>
              <a:t>Grundbuches (II. Abschnitt des UHG)</a:t>
            </a: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95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m 6"/>
          <p:cNvSpPr/>
          <p:nvPr/>
        </p:nvSpPr>
        <p:spPr>
          <a:xfrm>
            <a:off x="4074219" y="4110540"/>
            <a:ext cx="4074220" cy="1047646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4698" y="512462"/>
            <a:ext cx="8443659" cy="827653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68333"/>
            <a:ext cx="9407957" cy="4865717"/>
          </a:xfrm>
        </p:spPr>
        <p:txBody>
          <a:bodyPr/>
          <a:lstStyle/>
          <a:p>
            <a:pPr marL="0" indent="0">
              <a:buNone/>
            </a:pPr>
            <a:endParaRPr lang="de-AT" sz="1400" b="1" dirty="0" smtClean="0"/>
          </a:p>
          <a:p>
            <a:pPr marL="0" indent="0">
              <a:buNone/>
            </a:pPr>
            <a:endParaRPr lang="de-AT" sz="1400" b="1" dirty="0"/>
          </a:p>
          <a:p>
            <a:pPr marL="0" indent="0">
              <a:buNone/>
            </a:pPr>
            <a:endParaRPr lang="de-AT" sz="1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5</a:t>
            </a:fld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515" y="3072413"/>
            <a:ext cx="2623665" cy="185755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894698" y="1568333"/>
            <a:ext cx="36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Bauwerk als Zubehör zum Grundstück (ABGB):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8505543" y="3084071"/>
            <a:ext cx="205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Bauwerk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8505543" y="4139942"/>
            <a:ext cx="205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Grundstück</a:t>
            </a:r>
            <a:endParaRPr lang="de-AT" dirty="0"/>
          </a:p>
        </p:txBody>
      </p:sp>
      <p:cxnSp>
        <p:nvCxnSpPr>
          <p:cNvPr id="12" name="Gerade Verbindung mit Pfeil 11"/>
          <p:cNvCxnSpPr>
            <a:endCxn id="9" idx="1"/>
          </p:cNvCxnSpPr>
          <p:nvPr/>
        </p:nvCxnSpPr>
        <p:spPr>
          <a:xfrm flipV="1">
            <a:off x="7006793" y="3268737"/>
            <a:ext cx="1498750" cy="302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endCxn id="10" idx="1"/>
          </p:cNvCxnSpPr>
          <p:nvPr/>
        </p:nvCxnSpPr>
        <p:spPr>
          <a:xfrm flipV="1">
            <a:off x="7756168" y="4324608"/>
            <a:ext cx="749375" cy="104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m 6"/>
          <p:cNvSpPr/>
          <p:nvPr/>
        </p:nvSpPr>
        <p:spPr>
          <a:xfrm>
            <a:off x="4074219" y="4110540"/>
            <a:ext cx="4074220" cy="1047646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68333"/>
            <a:ext cx="9407957" cy="4865717"/>
          </a:xfrm>
        </p:spPr>
        <p:txBody>
          <a:bodyPr/>
          <a:lstStyle/>
          <a:p>
            <a:pPr marL="0" indent="0">
              <a:buNone/>
            </a:pPr>
            <a:endParaRPr lang="de-AT" sz="1400" b="1" dirty="0" smtClean="0"/>
          </a:p>
          <a:p>
            <a:pPr marL="0" indent="0">
              <a:buNone/>
            </a:pPr>
            <a:endParaRPr lang="de-AT" sz="1400" b="1" dirty="0"/>
          </a:p>
          <a:p>
            <a:pPr marL="0" indent="0">
              <a:buNone/>
            </a:pPr>
            <a:endParaRPr lang="de-AT" sz="1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6</a:t>
            </a:fld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13" y="2965445"/>
            <a:ext cx="2623665" cy="1857555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V="1">
            <a:off x="6893129" y="3152629"/>
            <a:ext cx="995559" cy="474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888688" y="2970856"/>
            <a:ext cx="219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Liegenschafts- u. Bauwerkskartei</a:t>
            </a:r>
            <a:endParaRPr lang="de-AT" dirty="0"/>
          </a:p>
        </p:txBody>
      </p:sp>
      <p:cxnSp>
        <p:nvCxnSpPr>
          <p:cNvPr id="13" name="Gerade Verbindung mit Pfeil 12"/>
          <p:cNvCxnSpPr>
            <a:endCxn id="14" idx="1"/>
          </p:cNvCxnSpPr>
          <p:nvPr/>
        </p:nvCxnSpPr>
        <p:spPr>
          <a:xfrm flipV="1">
            <a:off x="7757276" y="4267734"/>
            <a:ext cx="864312" cy="55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8621588" y="4083068"/>
            <a:ext cx="250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Grundbuch</a:t>
            </a:r>
            <a:endParaRPr lang="de-AT" dirty="0"/>
          </a:p>
        </p:txBody>
      </p:sp>
      <p:sp>
        <p:nvSpPr>
          <p:cNvPr id="18" name="Textfeld 17"/>
          <p:cNvSpPr txBox="1"/>
          <p:nvPr/>
        </p:nvSpPr>
        <p:spPr>
          <a:xfrm>
            <a:off x="2607934" y="1634017"/>
            <a:ext cx="3933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Bauwerk als Gegenstand der Urkundenhinterlegung (UHG)</a:t>
            </a:r>
          </a:p>
        </p:txBody>
      </p:sp>
    </p:spTree>
    <p:extLst>
      <p:ext uri="{BB962C8B-B14F-4D97-AF65-F5344CB8AC3E}">
        <p14:creationId xmlns:p14="http://schemas.microsoft.com/office/powerpoint/2010/main" val="2915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m 6"/>
          <p:cNvSpPr/>
          <p:nvPr/>
        </p:nvSpPr>
        <p:spPr>
          <a:xfrm>
            <a:off x="4074219" y="4110540"/>
            <a:ext cx="4074220" cy="1047646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Baurecht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68333"/>
            <a:ext cx="9407957" cy="4865717"/>
          </a:xfrm>
        </p:spPr>
        <p:txBody>
          <a:bodyPr/>
          <a:lstStyle/>
          <a:p>
            <a:pPr marL="0" indent="0">
              <a:buNone/>
            </a:pPr>
            <a:endParaRPr lang="de-AT" sz="1400" b="1" dirty="0" smtClean="0"/>
          </a:p>
          <a:p>
            <a:pPr marL="0" indent="0">
              <a:buNone/>
            </a:pPr>
            <a:endParaRPr lang="de-AT" sz="1400" b="1" dirty="0"/>
          </a:p>
          <a:p>
            <a:pPr marL="0" indent="0">
              <a:buNone/>
            </a:pPr>
            <a:endParaRPr lang="de-AT" sz="1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7</a:t>
            </a:fld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4393448" y="1260261"/>
            <a:ext cx="5210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BauWERK</a:t>
            </a:r>
            <a:r>
              <a:rPr lang="de-AT" dirty="0" smtClean="0"/>
              <a:t> als Zubehör zum </a:t>
            </a:r>
            <a:r>
              <a:rPr lang="de-AT" dirty="0" err="1" smtClean="0"/>
              <a:t>BauRECHT</a:t>
            </a:r>
            <a:r>
              <a:rPr lang="de-AT" dirty="0" smtClean="0"/>
              <a:t>:</a:t>
            </a:r>
          </a:p>
          <a:p>
            <a:endParaRPr lang="de-AT" dirty="0"/>
          </a:p>
          <a:p>
            <a:r>
              <a:rPr lang="de-AT" dirty="0" smtClean="0"/>
              <a:t>(</a:t>
            </a:r>
            <a:r>
              <a:rPr lang="de-AT" dirty="0" err="1" smtClean="0"/>
              <a:t>BauRECHT</a:t>
            </a:r>
            <a:r>
              <a:rPr lang="de-AT" dirty="0" smtClean="0"/>
              <a:t> = Last auf einem </a:t>
            </a:r>
            <a:r>
              <a:rPr lang="de-AT" dirty="0" err="1" smtClean="0"/>
              <a:t>Gst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9" name="Parallelogramm 8"/>
          <p:cNvSpPr/>
          <p:nvPr/>
        </p:nvSpPr>
        <p:spPr>
          <a:xfrm>
            <a:off x="4017157" y="4001191"/>
            <a:ext cx="4074220" cy="1047646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13" y="2792304"/>
            <a:ext cx="2623665" cy="1857555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V="1">
            <a:off x="7672303" y="3392478"/>
            <a:ext cx="914400" cy="718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505543" y="3084071"/>
            <a:ext cx="234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BauRECHTsebene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(Baurechtseinlage)</a:t>
            </a:r>
            <a:endParaRPr lang="de-AT" dirty="0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7877908" y="4420579"/>
            <a:ext cx="743761" cy="616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8621588" y="4083068"/>
            <a:ext cx="2508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Grundstücksebene</a:t>
            </a:r>
            <a:br>
              <a:rPr lang="de-AT" dirty="0" smtClean="0"/>
            </a:br>
            <a:r>
              <a:rPr lang="de-AT" dirty="0" smtClean="0"/>
              <a:t>(Stammeinlage)</a:t>
            </a:r>
            <a:endParaRPr lang="de-AT" dirty="0"/>
          </a:p>
        </p:txBody>
      </p:sp>
      <p:sp>
        <p:nvSpPr>
          <p:cNvPr id="16" name="Textfeld 15"/>
          <p:cNvSpPr txBox="1"/>
          <p:nvPr/>
        </p:nvSpPr>
        <p:spPr>
          <a:xfrm>
            <a:off x="2321169" y="3084071"/>
            <a:ext cx="136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BauWERK</a:t>
            </a:r>
            <a:endParaRPr lang="de-AT" dirty="0"/>
          </a:p>
        </p:txBody>
      </p:sp>
      <p:cxnSp>
        <p:nvCxnSpPr>
          <p:cNvPr id="17" name="Gerade Verbindung mit Pfeil 16"/>
          <p:cNvCxnSpPr>
            <a:endCxn id="16" idx="3"/>
          </p:cNvCxnSpPr>
          <p:nvPr/>
        </p:nvCxnSpPr>
        <p:spPr>
          <a:xfrm flipH="1" flipV="1">
            <a:off x="3684654" y="3268737"/>
            <a:ext cx="1154370" cy="284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68333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Hinterlegung von </a:t>
            </a:r>
            <a:r>
              <a:rPr lang="de-AT" b="1" dirty="0" smtClean="0"/>
              <a:t>Urkunden (analog zur Einverleibung und Vormerkung)</a:t>
            </a:r>
            <a:endParaRPr lang="de-A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Eigentumsrechte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Rechtskräftige Urteile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Gerichtliche Teilung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Einantwortung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b="1" dirty="0" smtClean="0"/>
              <a:t>Vermächtnis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Pfandrechte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Dienstbarkeiten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Reallasten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Bestandrechte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Belastungs- und Veräußerungsverbote</a:t>
            </a:r>
            <a:endParaRPr lang="de-AT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15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670" y="512462"/>
            <a:ext cx="8911687" cy="1280890"/>
          </a:xfrm>
        </p:spPr>
        <p:txBody>
          <a:bodyPr/>
          <a:lstStyle/>
          <a:p>
            <a:r>
              <a:rPr lang="de-AT" dirty="0" smtClean="0"/>
              <a:t>Urkundenhinterlegung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30400" y="1573744"/>
            <a:ext cx="9407957" cy="4865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Einreihung von </a:t>
            </a:r>
            <a:r>
              <a:rPr lang="de-AT" b="1" dirty="0" smtClean="0"/>
              <a:t>Urkunden (analog zu Anmerkungen)</a:t>
            </a:r>
          </a:p>
          <a:p>
            <a:pPr marL="0" indent="0">
              <a:buNone/>
            </a:pPr>
            <a:endParaRPr lang="de-AT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Protokolle über pfandweise Beschreibung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Erteilung des Zuschlages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Einreihung immer dann, wenn keine Hinterlegung erforderlich (möglich) ist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Erlöschen eines durch Hinterlegung oder Einreihung ausgewiesenen Rechtes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Abweisungsbeschlüsse, </a:t>
            </a:r>
            <a:r>
              <a:rPr lang="de-AT" b="1" dirty="0" err="1" smtClean="0"/>
              <a:t>Rekursentscheidungen</a:t>
            </a:r>
            <a:endParaRPr lang="de-AT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b="1" dirty="0" smtClean="0"/>
              <a:t>(Rangordnungen)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b="1" dirty="0"/>
          </a:p>
          <a:p>
            <a:pPr>
              <a:buFont typeface="Wingdings" panose="05000000000000000000" pitchFamily="2" charset="2"/>
              <a:buChar char="Ø"/>
            </a:pPr>
            <a:endParaRPr lang="de-AT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C98F-E89E-4132-BD20-C2877D8C68ED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5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TM02892315[[fn=Fetzen]]</Template>
  <TotalTime>0</TotalTime>
  <Words>452</Words>
  <Application>Microsoft Office PowerPoint</Application>
  <PresentationFormat>Breitbild</PresentationFormat>
  <Paragraphs>121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3</vt:lpstr>
      <vt:lpstr>Fetzen</vt:lpstr>
      <vt:lpstr>PowerPoint-Präsentation</vt:lpstr>
      <vt:lpstr>Agenda</vt:lpstr>
      <vt:lpstr>PowerPoint-Präsentation</vt:lpstr>
      <vt:lpstr>Urkundenhinterlegung</vt:lpstr>
      <vt:lpstr>Urkundenhinterlegung</vt:lpstr>
      <vt:lpstr>Urkundenhinterlegung</vt:lpstr>
      <vt:lpstr>Baurecht</vt:lpstr>
      <vt:lpstr>Urkundenhinterlegung</vt:lpstr>
      <vt:lpstr>Urkundenhinterlegung</vt:lpstr>
      <vt:lpstr>Urkundenhinterlegung</vt:lpstr>
      <vt:lpstr>Urkundenhinterlegung</vt:lpstr>
      <vt:lpstr>Urkundenhinterlegung</vt:lpstr>
      <vt:lpstr>Urkundenhinterlegung</vt:lpstr>
      <vt:lpstr>Urkundenhinterlegung</vt:lpstr>
      <vt:lpstr>Urkundenhinterlegung</vt:lpstr>
      <vt:lpstr>Urkundenhinterlegung</vt:lpstr>
      <vt:lpstr>Urkundenhinterlegung</vt:lpstr>
      <vt:lpstr>Fragen</vt:lpstr>
      <vt:lpstr>PowerPoint-Präsentation</vt:lpstr>
    </vt:vector>
  </TitlesOfParts>
  <Company>Bundesministerium für Justiz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dolejs</dc:creator>
  <cp:lastModifiedBy>Buric Manfred</cp:lastModifiedBy>
  <cp:revision>94</cp:revision>
  <cp:lastPrinted>2020-10-12T05:49:12Z</cp:lastPrinted>
  <dcterms:created xsi:type="dcterms:W3CDTF">2020-10-06T07:10:56Z</dcterms:created>
  <dcterms:modified xsi:type="dcterms:W3CDTF">2024-06-26T10:40:28Z</dcterms:modified>
</cp:coreProperties>
</file>