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7" r:id="rId2"/>
    <p:sldId id="256" r:id="rId3"/>
    <p:sldId id="377" r:id="rId4"/>
    <p:sldId id="402" r:id="rId5"/>
    <p:sldId id="405" r:id="rId6"/>
    <p:sldId id="406" r:id="rId7"/>
    <p:sldId id="425" r:id="rId8"/>
    <p:sldId id="417" r:id="rId9"/>
    <p:sldId id="415" r:id="rId10"/>
    <p:sldId id="416" r:id="rId11"/>
    <p:sldId id="418" r:id="rId12"/>
    <p:sldId id="419" r:id="rId13"/>
    <p:sldId id="420" r:id="rId14"/>
    <p:sldId id="421" r:id="rId15"/>
    <p:sldId id="424" r:id="rId16"/>
    <p:sldId id="422" r:id="rId17"/>
    <p:sldId id="423" r:id="rId18"/>
    <p:sldId id="343" r:id="rId19"/>
    <p:sldId id="342" r:id="rId20"/>
  </p:sldIdLst>
  <p:sldSz cx="12192000" cy="6858000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lejs" initials="d" lastIdx="1" clrIdx="0">
    <p:extLst>
      <p:ext uri="{19B8F6BF-5375-455C-9EA6-DF929625EA0E}">
        <p15:presenceInfo xmlns:p15="http://schemas.microsoft.com/office/powerpoint/2012/main" userId="dolej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6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6575" cy="512763"/>
          </a:xfrm>
          <a:prstGeom prst="rect">
            <a:avLst/>
          </a:prstGeom>
        </p:spPr>
        <p:txBody>
          <a:bodyPr vert="horz" lIns="91432" tIns="45717" rIns="91432" bIns="45717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139" y="1"/>
            <a:ext cx="3076575" cy="512763"/>
          </a:xfrm>
          <a:prstGeom prst="rect">
            <a:avLst/>
          </a:prstGeom>
        </p:spPr>
        <p:txBody>
          <a:bodyPr vert="horz" lIns="91432" tIns="45717" rIns="91432" bIns="45717" rtlCol="0"/>
          <a:lstStyle>
            <a:lvl1pPr algn="r">
              <a:defRPr sz="1200"/>
            </a:lvl1pPr>
          </a:lstStyle>
          <a:p>
            <a:fld id="{A0E74DB7-616B-4043-9CC1-56F1332C72EC}" type="datetimeFigureOut">
              <a:rPr lang="de-AT" smtClean="0"/>
              <a:t>26.06.2024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1851"/>
            <a:ext cx="3076575" cy="512763"/>
          </a:xfrm>
          <a:prstGeom prst="rect">
            <a:avLst/>
          </a:prstGeom>
        </p:spPr>
        <p:txBody>
          <a:bodyPr vert="horz" lIns="91432" tIns="45717" rIns="91432" bIns="45717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139" y="9721851"/>
            <a:ext cx="3076575" cy="512763"/>
          </a:xfrm>
          <a:prstGeom prst="rect">
            <a:avLst/>
          </a:prstGeom>
        </p:spPr>
        <p:txBody>
          <a:bodyPr vert="horz" lIns="91432" tIns="45717" rIns="91432" bIns="45717" rtlCol="0" anchor="b"/>
          <a:lstStyle>
            <a:lvl1pPr algn="r">
              <a:defRPr sz="1200"/>
            </a:lvl1pPr>
          </a:lstStyle>
          <a:p>
            <a:fld id="{25352030-A6A1-4AC7-B100-FCABDC5BFFA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991303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6575" cy="512763"/>
          </a:xfrm>
          <a:prstGeom prst="rect">
            <a:avLst/>
          </a:prstGeom>
        </p:spPr>
        <p:txBody>
          <a:bodyPr vert="horz" lIns="91432" tIns="45717" rIns="91432" bIns="45717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139" y="1"/>
            <a:ext cx="3076575" cy="512763"/>
          </a:xfrm>
          <a:prstGeom prst="rect">
            <a:avLst/>
          </a:prstGeom>
        </p:spPr>
        <p:txBody>
          <a:bodyPr vert="horz" lIns="91432" tIns="45717" rIns="91432" bIns="45717" rtlCol="0"/>
          <a:lstStyle>
            <a:lvl1pPr algn="r">
              <a:defRPr sz="1200"/>
            </a:lvl1pPr>
          </a:lstStyle>
          <a:p>
            <a:fld id="{7507DD44-37C8-4A17-833C-218941F28364}" type="datetimeFigureOut">
              <a:rPr lang="de-AT" smtClean="0"/>
              <a:t>26.06.2024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7" rIns="91432" bIns="45717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32" tIns="45717" rIns="91432" bIns="45717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851"/>
            <a:ext cx="3076575" cy="512763"/>
          </a:xfrm>
          <a:prstGeom prst="rect">
            <a:avLst/>
          </a:prstGeom>
        </p:spPr>
        <p:txBody>
          <a:bodyPr vert="horz" lIns="91432" tIns="45717" rIns="91432" bIns="45717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139" y="9721851"/>
            <a:ext cx="3076575" cy="512763"/>
          </a:xfrm>
          <a:prstGeom prst="rect">
            <a:avLst/>
          </a:prstGeom>
        </p:spPr>
        <p:txBody>
          <a:bodyPr vert="horz" lIns="91432" tIns="45717" rIns="91432" bIns="45717" rtlCol="0" anchor="b"/>
          <a:lstStyle>
            <a:lvl1pPr algn="r">
              <a:defRPr sz="1200"/>
            </a:lvl1pPr>
          </a:lstStyle>
          <a:p>
            <a:fld id="{96FE8C22-B362-4725-9930-4DAF66F0939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36722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84B40-6B9B-4424-AC66-A38624847EDA}" type="datetime1">
              <a:rPr lang="de-AT" smtClean="0"/>
              <a:t>26.06.2024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DF7C98F-E89E-4132-BD20-C2877D8C68E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33002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8AE37-BA2C-4DBB-AADF-1E1CD605FECF}" type="datetime1">
              <a:rPr lang="de-AT" smtClean="0"/>
              <a:t>26.06.2024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DF7C98F-E89E-4132-BD20-C2877D8C68E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25658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B159E-8606-4B3B-9332-FD0688512F65}" type="datetime1">
              <a:rPr lang="de-AT" smtClean="0"/>
              <a:t>26.06.2024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DF7C98F-E89E-4132-BD20-C2877D8C68ED}" type="slidenum">
              <a:rPr lang="de-AT" smtClean="0"/>
              <a:t>‹Nr.›</a:t>
            </a:fld>
            <a:endParaRPr lang="de-AT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92490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B6FBF-7121-4FDC-97EF-BE0B7D0CE157}" type="datetime1">
              <a:rPr lang="de-AT" smtClean="0"/>
              <a:t>26.06.2024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DF7C98F-E89E-4132-BD20-C2877D8C68E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23396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5ADA-4A5B-4A1E-A7B7-17B740C900FD}" type="datetime1">
              <a:rPr lang="de-AT" smtClean="0"/>
              <a:t>26.06.2024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DF7C98F-E89E-4132-BD20-C2877D8C68ED}" type="slidenum">
              <a:rPr lang="de-AT" smtClean="0"/>
              <a:t>‹Nr.›</a:t>
            </a:fld>
            <a:endParaRPr lang="de-AT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19379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ECEF7-9CEB-4501-B551-1025E00C142E}" type="datetime1">
              <a:rPr lang="de-AT" smtClean="0"/>
              <a:t>26.06.2024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DF7C98F-E89E-4132-BD20-C2877D8C68E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951333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00849-6812-4D8C-9731-6A731BB5AE2F}" type="datetime1">
              <a:rPr lang="de-AT" smtClean="0"/>
              <a:t>26.06.2024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7C98F-E89E-4132-BD20-C2877D8C68E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290902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FF479-C1DA-4D1B-86FC-30364C9E589E}" type="datetime1">
              <a:rPr lang="de-AT" smtClean="0"/>
              <a:t>26.06.2024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7C98F-E89E-4132-BD20-C2877D8C68E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92849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4CD9-AA55-4FC2-A111-FE22696D4F5D}" type="datetime1">
              <a:rPr lang="de-AT" smtClean="0"/>
              <a:t>26.06.2024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7C98F-E89E-4132-BD20-C2877D8C68E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39279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EABF8-B13D-409F-8050-26169A8D7512}" type="datetime1">
              <a:rPr lang="de-AT" smtClean="0"/>
              <a:t>26.06.2024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DF7C98F-E89E-4132-BD20-C2877D8C68E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52375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6840-9184-4FBD-A9FE-99F46E41156C}" type="datetime1">
              <a:rPr lang="de-AT" smtClean="0"/>
              <a:t>26.06.2024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DF7C98F-E89E-4132-BD20-C2877D8C68E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72037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6A846-E46E-4FE5-9A84-08F59769DD72}" type="datetime1">
              <a:rPr lang="de-AT" smtClean="0"/>
              <a:t>26.06.2024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DF7C98F-E89E-4132-BD20-C2877D8C68E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60114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53B82-E427-4E3C-957B-64B038B77270}" type="datetime1">
              <a:rPr lang="de-AT" smtClean="0"/>
              <a:t>26.06.2024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7C98F-E89E-4132-BD20-C2877D8C68E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41291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582BB-D807-4D0A-9F5D-451C32034EB3}" type="datetime1">
              <a:rPr lang="de-AT" smtClean="0"/>
              <a:t>26.06.2024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7C98F-E89E-4132-BD20-C2877D8C68E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5387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6E893-C015-4F2A-B533-49477FF46D7E}" type="datetime1">
              <a:rPr lang="de-AT" smtClean="0"/>
              <a:t>26.06.2024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7C98F-E89E-4132-BD20-C2877D8C68E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868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71B1E-6EF8-4F8A-9B88-78E7C161A3FB}" type="datetime1">
              <a:rPr lang="de-AT" smtClean="0"/>
              <a:t>26.06.2024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DF7C98F-E89E-4132-BD20-C2877D8C68E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21835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52FF8-C28D-47D9-B344-D591EAA0B488}" type="datetime1">
              <a:rPr lang="de-AT" smtClean="0"/>
              <a:t>26.06.2024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DF7C98F-E89E-4132-BD20-C2877D8C68E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71220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579419" y="623454"/>
            <a:ext cx="10116589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4800" dirty="0" smtClean="0"/>
              <a:t>GRUNDBUCH </a:t>
            </a:r>
          </a:p>
          <a:p>
            <a:endParaRPr lang="de-AT" sz="2800" dirty="0" smtClean="0"/>
          </a:p>
          <a:p>
            <a:pPr algn="ctr"/>
            <a:r>
              <a:rPr lang="de-AT" sz="2800" dirty="0" smtClean="0"/>
              <a:t>Urkundenhinterlegung</a:t>
            </a:r>
            <a:endParaRPr lang="de-AT" dirty="0"/>
          </a:p>
          <a:p>
            <a:endParaRPr lang="de-AT" dirty="0" smtClean="0"/>
          </a:p>
          <a:p>
            <a:endParaRPr lang="de-AT" dirty="0"/>
          </a:p>
          <a:p>
            <a:endParaRPr lang="de-AT" dirty="0" smtClean="0"/>
          </a:p>
          <a:p>
            <a:endParaRPr lang="de-AT" dirty="0"/>
          </a:p>
          <a:p>
            <a:r>
              <a:rPr lang="de-AT" dirty="0" smtClean="0"/>
              <a:t>			</a:t>
            </a:r>
            <a:r>
              <a:rPr lang="de-AT" dirty="0" smtClean="0"/>
              <a:t>		Manfred Buric</a:t>
            </a:r>
          </a:p>
          <a:p>
            <a:r>
              <a:rPr lang="de-AT" dirty="0"/>
              <a:t>	</a:t>
            </a:r>
            <a:r>
              <a:rPr lang="de-AT" dirty="0" smtClean="0"/>
              <a:t>				</a:t>
            </a:r>
            <a:r>
              <a:rPr lang="de-AT" dirty="0" smtClean="0"/>
              <a:t>Bundesministerium </a:t>
            </a:r>
            <a:r>
              <a:rPr lang="de-AT" dirty="0" smtClean="0"/>
              <a:t>Justiz</a:t>
            </a:r>
            <a:br>
              <a:rPr lang="de-AT" dirty="0" smtClean="0"/>
            </a:br>
            <a:r>
              <a:rPr lang="de-AT" dirty="0" smtClean="0"/>
              <a:t>					</a:t>
            </a:r>
            <a:r>
              <a:rPr lang="de-AT" dirty="0" smtClean="0"/>
              <a:t>Consultant</a:t>
            </a:r>
            <a:endParaRPr lang="de-AT" dirty="0" smtClean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7C98F-E89E-4132-BD20-C2877D8C68ED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3132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26670" y="512462"/>
            <a:ext cx="8911687" cy="1280890"/>
          </a:xfrm>
        </p:spPr>
        <p:txBody>
          <a:bodyPr/>
          <a:lstStyle/>
          <a:p>
            <a:r>
              <a:rPr lang="de-AT" dirty="0" smtClean="0"/>
              <a:t>Urkundenhinterlegung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930400" y="1573744"/>
            <a:ext cx="9407957" cy="48657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AT" b="1" dirty="0" smtClean="0"/>
              <a:t>Gem. E des OGH sind Anträge im UH-Verfahren im ERV einzubringen.</a:t>
            </a:r>
          </a:p>
          <a:p>
            <a:pPr marL="0" indent="0">
              <a:buNone/>
            </a:pPr>
            <a:r>
              <a:rPr lang="de-AT" b="1" dirty="0" smtClean="0"/>
              <a:t>„Urschriften“ sind über das Archiv beizubringen.</a:t>
            </a:r>
          </a:p>
          <a:p>
            <a:pPr marL="0" indent="0">
              <a:buNone/>
            </a:pPr>
            <a:endParaRPr lang="de-AT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de-AT" b="1" dirty="0" smtClean="0"/>
              <a:t>Empfehlung: Absprache mit dem zuständigen GB-Gericht</a:t>
            </a:r>
          </a:p>
          <a:p>
            <a:pPr>
              <a:buFont typeface="Wingdings" panose="05000000000000000000" pitchFamily="2" charset="2"/>
              <a:buChar char="Ø"/>
            </a:pPr>
            <a:endParaRPr lang="de-AT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de-AT" b="1" dirty="0" smtClean="0"/>
              <a:t>Lex </a:t>
            </a:r>
            <a:r>
              <a:rPr lang="de-AT" b="1" dirty="0" err="1" smtClean="0"/>
              <a:t>rei</a:t>
            </a:r>
            <a:r>
              <a:rPr lang="de-AT" b="1" dirty="0" smtClean="0"/>
              <a:t> </a:t>
            </a:r>
            <a:r>
              <a:rPr lang="de-AT" b="1" dirty="0" err="1" smtClean="0"/>
              <a:t>sitae</a:t>
            </a:r>
            <a:r>
              <a:rPr lang="de-AT" b="1" dirty="0" smtClean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endParaRPr lang="de-AT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de-AT" b="1" dirty="0" smtClean="0"/>
              <a:t>Viele Verweise auf das Grundbuchsrecht</a:t>
            </a:r>
          </a:p>
          <a:p>
            <a:pPr>
              <a:buFont typeface="Wingdings" panose="05000000000000000000" pitchFamily="2" charset="2"/>
              <a:buChar char="Ø"/>
            </a:pPr>
            <a:endParaRPr lang="de-AT" b="1" dirty="0"/>
          </a:p>
          <a:p>
            <a:pPr>
              <a:buFont typeface="Wingdings" panose="05000000000000000000" pitchFamily="2" charset="2"/>
              <a:buChar char="Ø"/>
            </a:pPr>
            <a:endParaRPr lang="de-AT" b="1" dirty="0"/>
          </a:p>
          <a:p>
            <a:pPr>
              <a:buFont typeface="Wingdings" panose="05000000000000000000" pitchFamily="2" charset="2"/>
              <a:buChar char="Ø"/>
            </a:pPr>
            <a:endParaRPr lang="de-AT" b="1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7C98F-E89E-4132-BD20-C2877D8C68ED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5945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26670" y="512462"/>
            <a:ext cx="8911687" cy="1280890"/>
          </a:xfrm>
        </p:spPr>
        <p:txBody>
          <a:bodyPr/>
          <a:lstStyle/>
          <a:p>
            <a:r>
              <a:rPr lang="de-AT" dirty="0" smtClean="0"/>
              <a:t>Urkundenhinterlegung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930400" y="1573744"/>
            <a:ext cx="9407957" cy="48657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AT" b="1" dirty="0" smtClean="0">
                <a:solidFill>
                  <a:srgbClr val="FF0000"/>
                </a:solidFill>
              </a:rPr>
              <a:t>Achtung: keine Prüfung des </a:t>
            </a:r>
            <a:r>
              <a:rPr lang="de-AT" b="1" dirty="0" err="1" smtClean="0">
                <a:solidFill>
                  <a:srgbClr val="FF0000"/>
                </a:solidFill>
              </a:rPr>
              <a:t>bücherlichen</a:t>
            </a:r>
            <a:r>
              <a:rPr lang="de-AT" b="1" dirty="0" smtClean="0">
                <a:solidFill>
                  <a:srgbClr val="FF0000"/>
                </a:solidFill>
              </a:rPr>
              <a:t> Vormannes!!!</a:t>
            </a:r>
            <a:br>
              <a:rPr lang="de-AT" b="1" dirty="0" smtClean="0">
                <a:solidFill>
                  <a:srgbClr val="FF0000"/>
                </a:solidFill>
              </a:rPr>
            </a:br>
            <a:endParaRPr lang="de-AT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AT" b="1" dirty="0" smtClean="0">
                <a:solidFill>
                  <a:srgbClr val="FF0000"/>
                </a:solidFill>
              </a:rPr>
              <a:t>§ 9 (2) UHG: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AT" b="1" dirty="0"/>
              <a:t>(2) Für die Hinterlegung bedarf es </a:t>
            </a:r>
            <a:r>
              <a:rPr lang="de-AT" b="1" dirty="0">
                <a:solidFill>
                  <a:srgbClr val="FF0000"/>
                </a:solidFill>
              </a:rPr>
              <a:t>nicht </a:t>
            </a:r>
            <a:r>
              <a:rPr lang="de-AT" b="1" dirty="0"/>
              <a:t>des Nachweises, </a:t>
            </a:r>
            <a:r>
              <a:rPr lang="de-AT" b="1" dirty="0" err="1"/>
              <a:t>daß</a:t>
            </a:r>
            <a:r>
              <a:rPr lang="de-AT" b="1" dirty="0"/>
              <a:t> der, gegen den sich der durch die Hinterlegung beabsichtigte Rechtserwerb richtet (der Vormann, § 21 GBG 1955), Eigentümer der Liegenschaft oder sonst zur Bestellung des Rechtes </a:t>
            </a:r>
            <a:r>
              <a:rPr lang="de-AT" b="1" dirty="0" smtClean="0"/>
              <a:t>befugt </a:t>
            </a:r>
            <a:r>
              <a:rPr lang="de-AT" b="1" dirty="0"/>
              <a:t>ist</a:t>
            </a:r>
            <a:r>
              <a:rPr lang="de-AT" b="1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de-AT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de-AT" b="1" dirty="0" smtClean="0"/>
              <a:t>Daher: „angeblich gehörig“ – auch nach Hinterlegung!</a:t>
            </a:r>
            <a:endParaRPr lang="de-AT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7C98F-E89E-4132-BD20-C2877D8C68ED}" type="slidenum">
              <a:rPr lang="de-AT" smtClean="0"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9750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26670" y="512462"/>
            <a:ext cx="8911687" cy="1280890"/>
          </a:xfrm>
        </p:spPr>
        <p:txBody>
          <a:bodyPr/>
          <a:lstStyle/>
          <a:p>
            <a:r>
              <a:rPr lang="de-AT" dirty="0" smtClean="0"/>
              <a:t>Urkundenhinterlegung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930400" y="1573744"/>
            <a:ext cx="9407957" cy="48657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AT" b="1" dirty="0">
                <a:solidFill>
                  <a:srgbClr val="FF0000"/>
                </a:solidFill>
              </a:rPr>
              <a:t>§ </a:t>
            </a:r>
            <a:r>
              <a:rPr lang="de-AT" b="1" dirty="0" smtClean="0">
                <a:solidFill>
                  <a:srgbClr val="FF0000"/>
                </a:solidFill>
              </a:rPr>
              <a:t>20 UHG: </a:t>
            </a:r>
          </a:p>
          <a:p>
            <a:pPr marL="0" indent="0">
              <a:buNone/>
            </a:pPr>
            <a:r>
              <a:rPr lang="de-AT" b="1" dirty="0" smtClean="0"/>
              <a:t>Auf </a:t>
            </a:r>
            <a:r>
              <a:rPr lang="de-AT" b="1" dirty="0"/>
              <a:t>die Unkenntnis von Tatsachen und Rechten, die aus den Karteien sowie aus den dort verzeichneten Urkunden ersichtlich sind, sowie auf die Vollständigkeit und Richtigkeit der Karteien kann sich niemand berufen.</a:t>
            </a:r>
          </a:p>
          <a:p>
            <a:pPr marL="0" indent="0">
              <a:buNone/>
            </a:pPr>
            <a:endParaRPr lang="de-AT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de-AT" b="1" dirty="0" smtClean="0"/>
              <a:t>Priorität: Urkundensammlung (im Gegensatz zum Grundbuch)</a:t>
            </a:r>
          </a:p>
          <a:p>
            <a:pPr>
              <a:buFont typeface="Wingdings" panose="05000000000000000000" pitchFamily="2" charset="2"/>
              <a:buChar char="Ø"/>
            </a:pPr>
            <a:endParaRPr lang="de-AT" b="1" dirty="0"/>
          </a:p>
          <a:p>
            <a:pPr>
              <a:buFont typeface="Wingdings" panose="05000000000000000000" pitchFamily="2" charset="2"/>
              <a:buChar char="Ø"/>
            </a:pPr>
            <a:endParaRPr lang="de-AT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7C98F-E89E-4132-BD20-C2877D8C68ED}" type="slidenum">
              <a:rPr lang="de-AT" smtClean="0"/>
              <a:t>12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2226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26670" y="512462"/>
            <a:ext cx="8911687" cy="1280890"/>
          </a:xfrm>
        </p:spPr>
        <p:txBody>
          <a:bodyPr/>
          <a:lstStyle/>
          <a:p>
            <a:r>
              <a:rPr lang="de-AT" dirty="0" smtClean="0"/>
              <a:t>Urkundenhinterlegung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930400" y="1573744"/>
            <a:ext cx="9407957" cy="486571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de-AT" b="1" dirty="0" err="1" smtClean="0"/>
              <a:t>Latest</a:t>
            </a:r>
            <a:r>
              <a:rPr lang="de-AT" b="1" dirty="0" smtClean="0"/>
              <a:t> News:</a:t>
            </a:r>
          </a:p>
          <a:p>
            <a:pPr>
              <a:buFont typeface="Wingdings" panose="05000000000000000000" pitchFamily="2" charset="2"/>
              <a:buChar char="Ø"/>
            </a:pPr>
            <a:endParaRPr lang="de-AT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AT" b="1" dirty="0" smtClean="0"/>
              <a:t>Digitalisierung der Liegenschafts- und Bauwerkskartei sowie der Namenskartei mit 2021.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de-AT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AT" b="1" dirty="0" smtClean="0"/>
              <a:t>Reine Vorwärtsumstellung + Übertragung der bestehenden Karteikarten bei Bedarf</a:t>
            </a:r>
            <a:endParaRPr lang="de-AT" b="1" dirty="0"/>
          </a:p>
          <a:p>
            <a:pPr>
              <a:buFont typeface="Wingdings" panose="05000000000000000000" pitchFamily="2" charset="2"/>
              <a:buChar char="Ø"/>
            </a:pPr>
            <a:endParaRPr lang="de-AT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7C98F-E89E-4132-BD20-C2877D8C68ED}" type="slidenum">
              <a:rPr lang="de-AT" smtClean="0"/>
              <a:t>13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0220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26670" y="512462"/>
            <a:ext cx="8911687" cy="1280890"/>
          </a:xfrm>
        </p:spPr>
        <p:txBody>
          <a:bodyPr/>
          <a:lstStyle/>
          <a:p>
            <a:r>
              <a:rPr lang="de-AT" dirty="0" smtClean="0"/>
              <a:t>Urkundenhinterlegung</a:t>
            </a:r>
            <a:endParaRPr lang="de-AT" dirty="0"/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87672" y="1573213"/>
            <a:ext cx="6492980" cy="4865687"/>
          </a:xfrm>
          <a:prstGeom prst="rect">
            <a:avLst/>
          </a:prstGeom>
        </p:spPr>
      </p:pic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7C98F-E89E-4132-BD20-C2877D8C68ED}" type="slidenum">
              <a:rPr lang="de-AT" smtClean="0"/>
              <a:t>14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7320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26670" y="512462"/>
            <a:ext cx="8911687" cy="1280890"/>
          </a:xfrm>
        </p:spPr>
        <p:txBody>
          <a:bodyPr/>
          <a:lstStyle/>
          <a:p>
            <a:r>
              <a:rPr lang="de-AT" dirty="0" smtClean="0"/>
              <a:t>Urkundenhinterlegung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7C98F-E89E-4132-BD20-C2877D8C68ED}" type="slidenum">
              <a:rPr lang="de-AT" smtClean="0"/>
              <a:t>15</a:t>
            </a:fld>
            <a:endParaRPr lang="de-AT"/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37164" y="1237673"/>
            <a:ext cx="6206835" cy="5436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80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26670" y="512462"/>
            <a:ext cx="8911687" cy="1280890"/>
          </a:xfrm>
        </p:spPr>
        <p:txBody>
          <a:bodyPr/>
          <a:lstStyle/>
          <a:p>
            <a:r>
              <a:rPr lang="de-AT" dirty="0" smtClean="0"/>
              <a:t>Urkundenhinterlegung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7C98F-E89E-4132-BD20-C2877D8C68ED}" type="slidenum">
              <a:rPr lang="de-AT" smtClean="0"/>
              <a:t>16</a:t>
            </a:fld>
            <a:endParaRPr lang="de-AT"/>
          </a:p>
        </p:txBody>
      </p:sp>
      <p:pic>
        <p:nvPicPr>
          <p:cNvPr id="11" name="Inhaltsplatzhalter 1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0699" y="1793352"/>
            <a:ext cx="5761986" cy="539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48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26670" y="512462"/>
            <a:ext cx="8911687" cy="1280890"/>
          </a:xfrm>
        </p:spPr>
        <p:txBody>
          <a:bodyPr/>
          <a:lstStyle/>
          <a:p>
            <a:r>
              <a:rPr lang="de-AT" dirty="0" smtClean="0"/>
              <a:t>Urkundenhinterlegung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7C98F-E89E-4132-BD20-C2877D8C68ED}" type="slidenum">
              <a:rPr lang="de-AT" smtClean="0"/>
              <a:t>17</a:t>
            </a:fld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ERV-Antrag:</a:t>
            </a:r>
          </a:p>
          <a:p>
            <a:r>
              <a:rPr lang="de-AT" dirty="0" smtClean="0"/>
              <a:t>Analog Grundbuchsantrag mit „sonstiges Begehren – Freitext“</a:t>
            </a:r>
          </a:p>
          <a:p>
            <a:endParaRPr lang="de-AT" dirty="0"/>
          </a:p>
          <a:p>
            <a:r>
              <a:rPr lang="de-AT" dirty="0" smtClean="0"/>
              <a:t>Anmerkung:</a:t>
            </a:r>
            <a:br>
              <a:rPr lang="de-AT" dirty="0" smtClean="0"/>
            </a:br>
            <a:r>
              <a:rPr lang="de-AT" dirty="0" smtClean="0"/>
              <a:t>Aufgrund der Strukturierung des UH-Verfahrens werden auch die Anträge/Begehren neu erarbeitet!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7728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Fragen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7C98F-E89E-4132-BD20-C2877D8C68ED}" type="slidenum">
              <a:rPr lang="de-AT" smtClean="0"/>
              <a:t>18</a:t>
            </a:fld>
            <a:endParaRPr lang="de-AT"/>
          </a:p>
        </p:txBody>
      </p:sp>
      <p:pic>
        <p:nvPicPr>
          <p:cNvPr id="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25079" y="1905000"/>
            <a:ext cx="7196758" cy="3778250"/>
          </a:xfrm>
        </p:spPr>
      </p:pic>
    </p:spTree>
    <p:extLst>
      <p:ext uri="{BB962C8B-B14F-4D97-AF65-F5344CB8AC3E}">
        <p14:creationId xmlns:p14="http://schemas.microsoft.com/office/powerpoint/2010/main" val="277563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7C98F-E89E-4132-BD20-C2877D8C68ED}" type="slidenum">
              <a:rPr lang="de-AT" smtClean="0"/>
              <a:t>19</a:t>
            </a:fld>
            <a:endParaRPr lang="de-AT"/>
          </a:p>
        </p:txBody>
      </p:sp>
      <p:pic>
        <p:nvPicPr>
          <p:cNvPr id="5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33404" y="787782"/>
            <a:ext cx="5859063" cy="4857681"/>
          </a:xfrm>
          <a:noFill/>
        </p:spPr>
      </p:pic>
    </p:spTree>
    <p:extLst>
      <p:ext uri="{BB962C8B-B14F-4D97-AF65-F5344CB8AC3E}">
        <p14:creationId xmlns:p14="http://schemas.microsoft.com/office/powerpoint/2010/main" val="154353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Agenda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Urkundenhinterlegung (</a:t>
            </a:r>
            <a:r>
              <a:rPr lang="de-AT" dirty="0" err="1" smtClean="0"/>
              <a:t>Superädifikate</a:t>
            </a:r>
            <a:r>
              <a:rPr lang="de-AT" dirty="0" smtClean="0"/>
              <a:t>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7C98F-E89E-4132-BD20-C2877D8C68ED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3299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588242" y="2014565"/>
            <a:ext cx="8915400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AT" sz="6000" dirty="0" smtClean="0"/>
              <a:t>URKUNDEN-HINTERLEGUNG</a:t>
            </a:r>
            <a:endParaRPr lang="de-AT" sz="6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7C98F-E89E-4132-BD20-C2877D8C68ED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8775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26670" y="512462"/>
            <a:ext cx="8911687" cy="1280890"/>
          </a:xfrm>
        </p:spPr>
        <p:txBody>
          <a:bodyPr/>
          <a:lstStyle/>
          <a:p>
            <a:r>
              <a:rPr lang="de-AT" dirty="0" smtClean="0"/>
              <a:t>Urkundenhinterlegung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930400" y="1568333"/>
            <a:ext cx="9407957" cy="48657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AT" b="1" dirty="0" smtClean="0"/>
              <a:t>Objekte des Urkundenhinterlegungsverfahrens:</a:t>
            </a:r>
            <a:endParaRPr lang="de-AT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de-AT" dirty="0" smtClean="0"/>
              <a:t>Nicht </a:t>
            </a:r>
            <a:r>
              <a:rPr lang="de-AT" dirty="0" err="1" smtClean="0"/>
              <a:t>verbücherte</a:t>
            </a:r>
            <a:r>
              <a:rPr lang="de-AT" dirty="0" smtClean="0"/>
              <a:t> Liegenschaften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AT" dirty="0" smtClean="0"/>
              <a:t>(früher z.B. das nicht </a:t>
            </a:r>
            <a:r>
              <a:rPr lang="de-AT" dirty="0" err="1" smtClean="0"/>
              <a:t>verbücherte</a:t>
            </a:r>
            <a:r>
              <a:rPr lang="de-AT" dirty="0" smtClean="0"/>
              <a:t> </a:t>
            </a:r>
            <a:r>
              <a:rPr lang="de-AT" dirty="0" err="1" smtClean="0"/>
              <a:t>öffentlichte</a:t>
            </a:r>
            <a:r>
              <a:rPr lang="de-AT" dirty="0" smtClean="0"/>
              <a:t> Gut)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de-AT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de-AT" b="1" dirty="0" err="1" smtClean="0"/>
              <a:t>Superädifikate</a:t>
            </a:r>
            <a:endParaRPr lang="de-AT" b="1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de-AT" sz="1800" b="1" dirty="0" smtClean="0"/>
              <a:t>„Überbauten“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AT" sz="1800" b="1" dirty="0" smtClean="0"/>
              <a:t>Bauwerke auf fremdem Grund, die mit Zustimmung des Liegenschaftseigentümers in der Absicht errichtet wurden, dass sie nicht dauernd bestehen bleiben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AT" sz="1800" b="1" dirty="0"/>
              <a:t>Historisch gewachsen: von den Praterbuden bis zum </a:t>
            </a:r>
            <a:r>
              <a:rPr lang="de-AT" sz="1800" b="1" dirty="0" smtClean="0"/>
              <a:t>Donauturm</a:t>
            </a:r>
            <a:br>
              <a:rPr lang="de-AT" sz="1800" b="1" dirty="0" smtClean="0"/>
            </a:br>
            <a:r>
              <a:rPr lang="de-AT" sz="1800" b="1" dirty="0" smtClean="0"/>
              <a:t>typisch: Schrebergärten!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de-AT" sz="18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de-AT" dirty="0" smtClean="0"/>
              <a:t>Früher auch: Wiederanlegung </a:t>
            </a:r>
            <a:r>
              <a:rPr lang="de-AT" dirty="0"/>
              <a:t>des </a:t>
            </a:r>
            <a:r>
              <a:rPr lang="de-AT" dirty="0" smtClean="0"/>
              <a:t>Grundbuches (II. Abschnitt des UHG)</a:t>
            </a:r>
            <a:endParaRPr lang="de-AT" dirty="0"/>
          </a:p>
          <a:p>
            <a:pPr>
              <a:buFont typeface="Wingdings" panose="05000000000000000000" pitchFamily="2" charset="2"/>
              <a:buChar char="Ø"/>
            </a:pPr>
            <a:endParaRPr lang="de-AT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7C98F-E89E-4132-BD20-C2877D8C68ED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9957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rallelogramm 6"/>
          <p:cNvSpPr/>
          <p:nvPr/>
        </p:nvSpPr>
        <p:spPr>
          <a:xfrm>
            <a:off x="4074219" y="4110540"/>
            <a:ext cx="4074220" cy="1047646"/>
          </a:xfrm>
          <a:prstGeom prst="parallelogram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94698" y="512462"/>
            <a:ext cx="8443659" cy="827653"/>
          </a:xfrm>
        </p:spPr>
        <p:txBody>
          <a:bodyPr/>
          <a:lstStyle/>
          <a:p>
            <a:r>
              <a:rPr lang="de-AT" dirty="0" smtClean="0"/>
              <a:t>Urkundenhinterlegung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930400" y="1568333"/>
            <a:ext cx="9407957" cy="4865717"/>
          </a:xfrm>
        </p:spPr>
        <p:txBody>
          <a:bodyPr/>
          <a:lstStyle/>
          <a:p>
            <a:pPr marL="0" indent="0">
              <a:buNone/>
            </a:pPr>
            <a:endParaRPr lang="de-AT" sz="1400" b="1" dirty="0" smtClean="0"/>
          </a:p>
          <a:p>
            <a:pPr marL="0" indent="0">
              <a:buNone/>
            </a:pPr>
            <a:endParaRPr lang="de-AT" sz="1400" b="1" dirty="0"/>
          </a:p>
          <a:p>
            <a:pPr marL="0" indent="0">
              <a:buNone/>
            </a:pPr>
            <a:endParaRPr lang="de-AT" sz="1400" b="1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7C98F-E89E-4132-BD20-C2877D8C68ED}" type="slidenum">
              <a:rPr lang="de-AT" smtClean="0"/>
              <a:t>5</a:t>
            </a:fld>
            <a:endParaRPr lang="de-AT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7515" y="3072413"/>
            <a:ext cx="2623665" cy="1857555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2894698" y="1568333"/>
            <a:ext cx="36954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Bauwerk als Zubehör zum Grundstück (ABGB):</a:t>
            </a:r>
            <a:endParaRPr lang="de-AT" dirty="0"/>
          </a:p>
        </p:txBody>
      </p:sp>
      <p:sp>
        <p:nvSpPr>
          <p:cNvPr id="9" name="Textfeld 8"/>
          <p:cNvSpPr txBox="1"/>
          <p:nvPr/>
        </p:nvSpPr>
        <p:spPr>
          <a:xfrm>
            <a:off x="8505543" y="3084071"/>
            <a:ext cx="2050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Bauwerk</a:t>
            </a:r>
            <a:endParaRPr lang="de-AT" dirty="0"/>
          </a:p>
        </p:txBody>
      </p:sp>
      <p:sp>
        <p:nvSpPr>
          <p:cNvPr id="10" name="Textfeld 9"/>
          <p:cNvSpPr txBox="1"/>
          <p:nvPr/>
        </p:nvSpPr>
        <p:spPr>
          <a:xfrm>
            <a:off x="8505543" y="4139942"/>
            <a:ext cx="2050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Grundstück</a:t>
            </a:r>
            <a:endParaRPr lang="de-AT" dirty="0"/>
          </a:p>
        </p:txBody>
      </p:sp>
      <p:cxnSp>
        <p:nvCxnSpPr>
          <p:cNvPr id="12" name="Gerade Verbindung mit Pfeil 11"/>
          <p:cNvCxnSpPr>
            <a:endCxn id="9" idx="1"/>
          </p:cNvCxnSpPr>
          <p:nvPr/>
        </p:nvCxnSpPr>
        <p:spPr>
          <a:xfrm flipV="1">
            <a:off x="7006793" y="3268737"/>
            <a:ext cx="1498750" cy="3022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>
            <a:endCxn id="10" idx="1"/>
          </p:cNvCxnSpPr>
          <p:nvPr/>
        </p:nvCxnSpPr>
        <p:spPr>
          <a:xfrm flipV="1">
            <a:off x="7756168" y="4324608"/>
            <a:ext cx="749375" cy="1041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19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rallelogramm 6"/>
          <p:cNvSpPr/>
          <p:nvPr/>
        </p:nvSpPr>
        <p:spPr>
          <a:xfrm>
            <a:off x="4074219" y="4110540"/>
            <a:ext cx="4074220" cy="1047646"/>
          </a:xfrm>
          <a:prstGeom prst="parallelogram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26670" y="512462"/>
            <a:ext cx="8911687" cy="1280890"/>
          </a:xfrm>
        </p:spPr>
        <p:txBody>
          <a:bodyPr/>
          <a:lstStyle/>
          <a:p>
            <a:r>
              <a:rPr lang="de-AT" dirty="0" smtClean="0"/>
              <a:t>Urkundenhinterlegung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930400" y="1568333"/>
            <a:ext cx="9407957" cy="4865717"/>
          </a:xfrm>
        </p:spPr>
        <p:txBody>
          <a:bodyPr/>
          <a:lstStyle/>
          <a:p>
            <a:pPr marL="0" indent="0">
              <a:buNone/>
            </a:pPr>
            <a:endParaRPr lang="de-AT" sz="1400" b="1" dirty="0" smtClean="0"/>
          </a:p>
          <a:p>
            <a:pPr marL="0" indent="0">
              <a:buNone/>
            </a:pPr>
            <a:endParaRPr lang="de-AT" sz="1400" b="1" dirty="0"/>
          </a:p>
          <a:p>
            <a:pPr marL="0" indent="0">
              <a:buNone/>
            </a:pPr>
            <a:endParaRPr lang="de-AT" sz="1400" b="1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7C98F-E89E-4132-BD20-C2877D8C68ED}" type="slidenum">
              <a:rPr lang="de-AT" smtClean="0"/>
              <a:t>6</a:t>
            </a:fld>
            <a:endParaRPr lang="de-AT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013" y="2965445"/>
            <a:ext cx="2623665" cy="1857555"/>
          </a:xfrm>
          <a:prstGeom prst="rect">
            <a:avLst/>
          </a:prstGeom>
        </p:spPr>
      </p:pic>
      <p:cxnSp>
        <p:nvCxnSpPr>
          <p:cNvPr id="10" name="Gerade Verbindung mit Pfeil 9"/>
          <p:cNvCxnSpPr/>
          <p:nvPr/>
        </p:nvCxnSpPr>
        <p:spPr>
          <a:xfrm flipV="1">
            <a:off x="6893129" y="3152629"/>
            <a:ext cx="995559" cy="4743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7888688" y="2970856"/>
            <a:ext cx="21967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Liegenschafts- u. Bauwerkskartei</a:t>
            </a:r>
            <a:endParaRPr lang="de-AT" dirty="0"/>
          </a:p>
        </p:txBody>
      </p:sp>
      <p:cxnSp>
        <p:nvCxnSpPr>
          <p:cNvPr id="13" name="Gerade Verbindung mit Pfeil 12"/>
          <p:cNvCxnSpPr>
            <a:endCxn id="14" idx="1"/>
          </p:cNvCxnSpPr>
          <p:nvPr/>
        </p:nvCxnSpPr>
        <p:spPr>
          <a:xfrm flipV="1">
            <a:off x="7757276" y="4267734"/>
            <a:ext cx="864312" cy="5552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8621588" y="4083068"/>
            <a:ext cx="2508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Grundbuch</a:t>
            </a:r>
            <a:endParaRPr lang="de-AT" dirty="0"/>
          </a:p>
        </p:txBody>
      </p:sp>
      <p:sp>
        <p:nvSpPr>
          <p:cNvPr id="18" name="Textfeld 17"/>
          <p:cNvSpPr txBox="1"/>
          <p:nvPr/>
        </p:nvSpPr>
        <p:spPr>
          <a:xfrm>
            <a:off x="2607934" y="1634017"/>
            <a:ext cx="39335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Bauwerk als Gegenstand der Urkundenhinterlegung (UHG)</a:t>
            </a:r>
          </a:p>
        </p:txBody>
      </p:sp>
    </p:spTree>
    <p:extLst>
      <p:ext uri="{BB962C8B-B14F-4D97-AF65-F5344CB8AC3E}">
        <p14:creationId xmlns:p14="http://schemas.microsoft.com/office/powerpoint/2010/main" val="29150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rallelogramm 6"/>
          <p:cNvSpPr/>
          <p:nvPr/>
        </p:nvSpPr>
        <p:spPr>
          <a:xfrm>
            <a:off x="4074219" y="4110540"/>
            <a:ext cx="4074220" cy="1047646"/>
          </a:xfrm>
          <a:prstGeom prst="parallelogram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26670" y="512462"/>
            <a:ext cx="8911687" cy="1280890"/>
          </a:xfrm>
        </p:spPr>
        <p:txBody>
          <a:bodyPr/>
          <a:lstStyle/>
          <a:p>
            <a:r>
              <a:rPr lang="de-AT" dirty="0" smtClean="0"/>
              <a:t>Baurecht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930400" y="1568333"/>
            <a:ext cx="9407957" cy="4865717"/>
          </a:xfrm>
        </p:spPr>
        <p:txBody>
          <a:bodyPr/>
          <a:lstStyle/>
          <a:p>
            <a:pPr marL="0" indent="0">
              <a:buNone/>
            </a:pPr>
            <a:endParaRPr lang="de-AT" sz="1400" b="1" dirty="0" smtClean="0"/>
          </a:p>
          <a:p>
            <a:pPr marL="0" indent="0">
              <a:buNone/>
            </a:pPr>
            <a:endParaRPr lang="de-AT" sz="1400" b="1" dirty="0"/>
          </a:p>
          <a:p>
            <a:pPr marL="0" indent="0">
              <a:buNone/>
            </a:pPr>
            <a:endParaRPr lang="de-AT" sz="1400" b="1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7C98F-E89E-4132-BD20-C2877D8C68ED}" type="slidenum">
              <a:rPr lang="de-AT" smtClean="0"/>
              <a:t>7</a:t>
            </a:fld>
            <a:endParaRPr lang="de-AT"/>
          </a:p>
        </p:txBody>
      </p:sp>
      <p:sp>
        <p:nvSpPr>
          <p:cNvPr id="8" name="Textfeld 7"/>
          <p:cNvSpPr txBox="1"/>
          <p:nvPr/>
        </p:nvSpPr>
        <p:spPr>
          <a:xfrm>
            <a:off x="4393448" y="1260261"/>
            <a:ext cx="52104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err="1" smtClean="0"/>
              <a:t>BauWERK</a:t>
            </a:r>
            <a:r>
              <a:rPr lang="de-AT" dirty="0" smtClean="0"/>
              <a:t> als Zubehör zum </a:t>
            </a:r>
            <a:r>
              <a:rPr lang="de-AT" dirty="0" err="1" smtClean="0"/>
              <a:t>BauRECHT</a:t>
            </a:r>
            <a:r>
              <a:rPr lang="de-AT" dirty="0" smtClean="0"/>
              <a:t>:</a:t>
            </a:r>
          </a:p>
          <a:p>
            <a:endParaRPr lang="de-AT" dirty="0"/>
          </a:p>
          <a:p>
            <a:r>
              <a:rPr lang="de-AT" dirty="0" smtClean="0"/>
              <a:t>(</a:t>
            </a:r>
            <a:r>
              <a:rPr lang="de-AT" dirty="0" err="1" smtClean="0"/>
              <a:t>BauRECHT</a:t>
            </a:r>
            <a:r>
              <a:rPr lang="de-AT" dirty="0" smtClean="0"/>
              <a:t> = Last auf einem </a:t>
            </a:r>
            <a:r>
              <a:rPr lang="de-AT" dirty="0" err="1" smtClean="0"/>
              <a:t>Gst</a:t>
            </a:r>
            <a:r>
              <a:rPr lang="de-AT" dirty="0" smtClean="0"/>
              <a:t>)</a:t>
            </a:r>
            <a:endParaRPr lang="de-AT" dirty="0"/>
          </a:p>
        </p:txBody>
      </p:sp>
      <p:sp>
        <p:nvSpPr>
          <p:cNvPr id="9" name="Parallelogramm 8"/>
          <p:cNvSpPr/>
          <p:nvPr/>
        </p:nvSpPr>
        <p:spPr>
          <a:xfrm>
            <a:off x="4017157" y="4001191"/>
            <a:ext cx="4074220" cy="1047646"/>
          </a:xfrm>
          <a:prstGeom prst="parallelogram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013" y="2792304"/>
            <a:ext cx="2623665" cy="1857555"/>
          </a:xfrm>
          <a:prstGeom prst="rect">
            <a:avLst/>
          </a:prstGeom>
        </p:spPr>
      </p:pic>
      <p:cxnSp>
        <p:nvCxnSpPr>
          <p:cNvPr id="10" name="Gerade Verbindung mit Pfeil 9"/>
          <p:cNvCxnSpPr/>
          <p:nvPr/>
        </p:nvCxnSpPr>
        <p:spPr>
          <a:xfrm flipV="1">
            <a:off x="7672303" y="3392478"/>
            <a:ext cx="914400" cy="7180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8505543" y="3084071"/>
            <a:ext cx="23428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err="1" smtClean="0"/>
              <a:t>BauRECHTsebene</a:t>
            </a:r>
            <a:r>
              <a:rPr lang="de-AT" dirty="0" smtClean="0"/>
              <a:t/>
            </a:r>
            <a:br>
              <a:rPr lang="de-AT" dirty="0" smtClean="0"/>
            </a:br>
            <a:r>
              <a:rPr lang="de-AT" dirty="0" smtClean="0"/>
              <a:t>(Baurechtseinlage)</a:t>
            </a:r>
            <a:endParaRPr lang="de-AT" dirty="0"/>
          </a:p>
        </p:txBody>
      </p:sp>
      <p:cxnSp>
        <p:nvCxnSpPr>
          <p:cNvPr id="13" name="Gerade Verbindung mit Pfeil 12"/>
          <p:cNvCxnSpPr/>
          <p:nvPr/>
        </p:nvCxnSpPr>
        <p:spPr>
          <a:xfrm flipV="1">
            <a:off x="7877908" y="4420579"/>
            <a:ext cx="743761" cy="6167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8621588" y="4083068"/>
            <a:ext cx="2508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Grundstücksebene</a:t>
            </a:r>
            <a:br>
              <a:rPr lang="de-AT" dirty="0" smtClean="0"/>
            </a:br>
            <a:r>
              <a:rPr lang="de-AT" dirty="0" smtClean="0"/>
              <a:t>(Stammeinlage)</a:t>
            </a:r>
            <a:endParaRPr lang="de-AT" dirty="0"/>
          </a:p>
        </p:txBody>
      </p:sp>
      <p:sp>
        <p:nvSpPr>
          <p:cNvPr id="16" name="Textfeld 15"/>
          <p:cNvSpPr txBox="1"/>
          <p:nvPr/>
        </p:nvSpPr>
        <p:spPr>
          <a:xfrm>
            <a:off x="2321169" y="3084071"/>
            <a:ext cx="1363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err="1" smtClean="0"/>
              <a:t>BauWERK</a:t>
            </a:r>
            <a:endParaRPr lang="de-AT" dirty="0"/>
          </a:p>
        </p:txBody>
      </p:sp>
      <p:cxnSp>
        <p:nvCxnSpPr>
          <p:cNvPr id="17" name="Gerade Verbindung mit Pfeil 16"/>
          <p:cNvCxnSpPr>
            <a:endCxn id="16" idx="3"/>
          </p:cNvCxnSpPr>
          <p:nvPr/>
        </p:nvCxnSpPr>
        <p:spPr>
          <a:xfrm flipH="1" flipV="1">
            <a:off x="3684654" y="3268737"/>
            <a:ext cx="1154370" cy="2840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698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26670" y="512462"/>
            <a:ext cx="8911687" cy="1280890"/>
          </a:xfrm>
        </p:spPr>
        <p:txBody>
          <a:bodyPr/>
          <a:lstStyle/>
          <a:p>
            <a:r>
              <a:rPr lang="de-AT" dirty="0" smtClean="0"/>
              <a:t>Urkundenhinterlegung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930400" y="1568333"/>
            <a:ext cx="9407957" cy="48657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AT" b="1" dirty="0" smtClean="0"/>
              <a:t>Hinterlegung von </a:t>
            </a:r>
            <a:r>
              <a:rPr lang="de-AT" b="1" dirty="0" smtClean="0"/>
              <a:t>Urkunden (analog zur Einverleibung und Vormerkung)</a:t>
            </a:r>
            <a:endParaRPr lang="de-AT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de-AT" b="1" dirty="0" smtClean="0"/>
              <a:t>Eigentumsrechte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AT" b="1" dirty="0" smtClean="0"/>
              <a:t>Rechtskräftige Urteile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AT" b="1" dirty="0" smtClean="0"/>
              <a:t>Gerichtliche Teilung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AT" b="1" dirty="0" smtClean="0"/>
              <a:t>Einantwortung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AT" b="1" dirty="0" smtClean="0"/>
              <a:t>Vermächtnis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AT" b="1" dirty="0" smtClean="0"/>
              <a:t>Pfandrechte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AT" b="1" dirty="0" smtClean="0"/>
              <a:t>Dienstbarkeiten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AT" b="1" dirty="0" smtClean="0"/>
              <a:t>Reallasten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AT" b="1" dirty="0" smtClean="0"/>
              <a:t>Bestandrechte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AT" b="1" dirty="0" smtClean="0"/>
              <a:t>Belastungs- und Veräußerungsverbote</a:t>
            </a:r>
            <a:endParaRPr lang="de-AT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7C98F-E89E-4132-BD20-C2877D8C68ED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3157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26670" y="512462"/>
            <a:ext cx="8911687" cy="1280890"/>
          </a:xfrm>
        </p:spPr>
        <p:txBody>
          <a:bodyPr/>
          <a:lstStyle/>
          <a:p>
            <a:r>
              <a:rPr lang="de-AT" dirty="0" smtClean="0"/>
              <a:t>Urkundenhinterlegung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930400" y="1573744"/>
            <a:ext cx="9407957" cy="48657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AT" b="1" dirty="0" smtClean="0"/>
              <a:t>Einreihung von </a:t>
            </a:r>
            <a:r>
              <a:rPr lang="de-AT" b="1" dirty="0" smtClean="0"/>
              <a:t>Urkunden (analog zu Anmerkungen)</a:t>
            </a:r>
          </a:p>
          <a:p>
            <a:pPr marL="0" indent="0">
              <a:buNone/>
            </a:pPr>
            <a:endParaRPr lang="de-AT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de-AT" b="1" dirty="0" smtClean="0"/>
              <a:t>Protokolle über pfandweise Beschreibung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AT" b="1" dirty="0" smtClean="0"/>
              <a:t>Erteilung des Zuschlages</a:t>
            </a:r>
          </a:p>
          <a:p>
            <a:pPr>
              <a:buFont typeface="Wingdings" panose="05000000000000000000" pitchFamily="2" charset="2"/>
              <a:buChar char="Ø"/>
            </a:pPr>
            <a:endParaRPr lang="de-AT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de-AT" b="1" dirty="0" smtClean="0"/>
              <a:t>Einreihung immer dann, wenn keine Hinterlegung erforderlich (möglich) ist</a:t>
            </a:r>
          </a:p>
          <a:p>
            <a:pPr>
              <a:buFont typeface="Wingdings" panose="05000000000000000000" pitchFamily="2" charset="2"/>
              <a:buChar char="Ø"/>
            </a:pPr>
            <a:endParaRPr lang="de-AT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de-AT" b="1" dirty="0" smtClean="0"/>
              <a:t>Erlöschen eines durch Hinterlegung oder Einreihung ausgewiesenen Rechtes</a:t>
            </a:r>
          </a:p>
          <a:p>
            <a:pPr>
              <a:buFont typeface="Wingdings" panose="05000000000000000000" pitchFamily="2" charset="2"/>
              <a:buChar char="Ø"/>
            </a:pPr>
            <a:endParaRPr lang="de-AT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de-AT" b="1" dirty="0" smtClean="0"/>
              <a:t>Abweisungsbeschlüsse, </a:t>
            </a:r>
            <a:r>
              <a:rPr lang="de-AT" b="1" dirty="0" err="1" smtClean="0"/>
              <a:t>Rekursentscheidungen</a:t>
            </a:r>
            <a:endParaRPr lang="de-AT" b="1" dirty="0" smtClean="0"/>
          </a:p>
          <a:p>
            <a:pPr>
              <a:buFont typeface="Wingdings" panose="05000000000000000000" pitchFamily="2" charset="2"/>
              <a:buChar char="Ø"/>
            </a:pPr>
            <a:endParaRPr lang="de-AT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de-AT" b="1" dirty="0" smtClean="0"/>
              <a:t>(Rangordnungen)</a:t>
            </a:r>
          </a:p>
          <a:p>
            <a:pPr>
              <a:buFont typeface="Wingdings" panose="05000000000000000000" pitchFamily="2" charset="2"/>
              <a:buChar char="Ø"/>
            </a:pPr>
            <a:endParaRPr lang="de-AT" b="1" dirty="0"/>
          </a:p>
          <a:p>
            <a:pPr>
              <a:buFont typeface="Wingdings" panose="05000000000000000000" pitchFamily="2" charset="2"/>
              <a:buChar char="Ø"/>
            </a:pPr>
            <a:endParaRPr lang="de-AT" b="1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7C98F-E89E-4132-BD20-C2877D8C68ED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58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tzen">
  <a:themeElements>
    <a:clrScheme name="Fetze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etz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etz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TM02892315[[fn=Fetzen]]</Template>
  <TotalTime>0</TotalTime>
  <Words>452</Words>
  <Application>Microsoft Office PowerPoint</Application>
  <PresentationFormat>Breitbild</PresentationFormat>
  <Paragraphs>121</Paragraphs>
  <Slides>19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5" baseType="lpstr">
      <vt:lpstr>Arial</vt:lpstr>
      <vt:lpstr>Calibri</vt:lpstr>
      <vt:lpstr>Century Gothic</vt:lpstr>
      <vt:lpstr>Wingdings</vt:lpstr>
      <vt:lpstr>Wingdings 3</vt:lpstr>
      <vt:lpstr>Fetzen</vt:lpstr>
      <vt:lpstr>PowerPoint-Präsentation</vt:lpstr>
      <vt:lpstr>Agenda</vt:lpstr>
      <vt:lpstr>PowerPoint-Präsentation</vt:lpstr>
      <vt:lpstr>Urkundenhinterlegung</vt:lpstr>
      <vt:lpstr>Urkundenhinterlegung</vt:lpstr>
      <vt:lpstr>Urkundenhinterlegung</vt:lpstr>
      <vt:lpstr>Baurecht</vt:lpstr>
      <vt:lpstr>Urkundenhinterlegung</vt:lpstr>
      <vt:lpstr>Urkundenhinterlegung</vt:lpstr>
      <vt:lpstr>Urkundenhinterlegung</vt:lpstr>
      <vt:lpstr>Urkundenhinterlegung</vt:lpstr>
      <vt:lpstr>Urkundenhinterlegung</vt:lpstr>
      <vt:lpstr>Urkundenhinterlegung</vt:lpstr>
      <vt:lpstr>Urkundenhinterlegung</vt:lpstr>
      <vt:lpstr>Urkundenhinterlegung</vt:lpstr>
      <vt:lpstr>Urkundenhinterlegung</vt:lpstr>
      <vt:lpstr>Urkundenhinterlegung</vt:lpstr>
      <vt:lpstr>Fragen</vt:lpstr>
      <vt:lpstr>PowerPoint-Präsentation</vt:lpstr>
    </vt:vector>
  </TitlesOfParts>
  <Company>Bundesministerium für Justiz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dolejs</dc:creator>
  <cp:lastModifiedBy>Buric Manfred</cp:lastModifiedBy>
  <cp:revision>94</cp:revision>
  <cp:lastPrinted>2020-10-12T05:49:12Z</cp:lastPrinted>
  <dcterms:created xsi:type="dcterms:W3CDTF">2020-10-06T07:10:56Z</dcterms:created>
  <dcterms:modified xsi:type="dcterms:W3CDTF">2024-06-26T10:40:28Z</dcterms:modified>
</cp:coreProperties>
</file>